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CDB9-2424-4B11-A862-3D963C139502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629C013-F1E4-47DD-8711-F833EF4430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261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CDB9-2424-4B11-A862-3D963C139502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629C013-F1E4-47DD-8711-F833EF4430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89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CDB9-2424-4B11-A862-3D963C139502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629C013-F1E4-47DD-8711-F833EF44304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0193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CDB9-2424-4B11-A862-3D963C139502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629C013-F1E4-47DD-8711-F833EF4430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9055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CDB9-2424-4B11-A862-3D963C139502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629C013-F1E4-47DD-8711-F833EF44304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972208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CDB9-2424-4B11-A862-3D963C139502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629C013-F1E4-47DD-8711-F833EF4430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90199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CDB9-2424-4B11-A862-3D963C139502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9C013-F1E4-47DD-8711-F833EF4430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0807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CDB9-2424-4B11-A862-3D963C139502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9C013-F1E4-47DD-8711-F833EF4430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11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CDB9-2424-4B11-A862-3D963C139502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9C013-F1E4-47DD-8711-F833EF4430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20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CDB9-2424-4B11-A862-3D963C139502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629C013-F1E4-47DD-8711-F833EF4430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58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CDB9-2424-4B11-A862-3D963C139502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629C013-F1E4-47DD-8711-F833EF4430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833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CDB9-2424-4B11-A862-3D963C139502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629C013-F1E4-47DD-8711-F833EF4430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660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CDB9-2424-4B11-A862-3D963C139502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9C013-F1E4-47DD-8711-F833EF4430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567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CDB9-2424-4B11-A862-3D963C139502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9C013-F1E4-47DD-8711-F833EF4430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99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CDB9-2424-4B11-A862-3D963C139502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9C013-F1E4-47DD-8711-F833EF4430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2173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CDB9-2424-4B11-A862-3D963C139502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629C013-F1E4-47DD-8711-F833EF4430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066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4CDB9-2424-4B11-A862-3D963C139502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629C013-F1E4-47DD-8711-F833EF4430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085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03385" y="1411096"/>
            <a:ext cx="10626564" cy="319273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isometricOffAxis1Right"/>
              <a:lightRig rig="threePt" dir="t"/>
            </a:scene3d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6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Положение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6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едином орфографическом режиме</a:t>
            </a:r>
            <a:endParaRPr lang="ru-RU" sz="60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080131" y="5249008"/>
            <a:ext cx="38510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читель начальных классов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Крючкова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К.С.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82915" y="290146"/>
            <a:ext cx="4097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«Лицей 6»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27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90446" y="1210969"/>
            <a:ext cx="767568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Тетради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обучающихся, в которых выполняются классные и домашние работы проверяются учителями начальных классов и учителями – предметниками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целью установить:</a:t>
            </a:r>
            <a:endParaRPr lang="ru-RU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 наличие работ,</a:t>
            </a:r>
            <a:endParaRPr lang="ru-RU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 качество выполняемых заданий, подлежащих оцениванию,</a:t>
            </a:r>
            <a:endParaRPr lang="ru-RU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 ошибки, допускаемые учащимися, для  принятия мер по  их устранению.</a:t>
            </a:r>
            <a:endParaRPr lang="ru-RU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1482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8813925"/>
              </p:ext>
            </p:extLst>
          </p:nvPr>
        </p:nvGraphicFramePr>
        <p:xfrm>
          <a:off x="1907930" y="1160586"/>
          <a:ext cx="8959361" cy="39389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81109">
                  <a:extLst>
                    <a:ext uri="{9D8B030D-6E8A-4147-A177-3AD203B41FA5}">
                      <a16:colId xmlns:a16="http://schemas.microsoft.com/office/drawing/2014/main" val="2621355466"/>
                    </a:ext>
                  </a:extLst>
                </a:gridCol>
                <a:gridCol w="4078252">
                  <a:extLst>
                    <a:ext uri="{9D8B030D-6E8A-4147-A177-3AD203B41FA5}">
                      <a16:colId xmlns:a16="http://schemas.microsoft.com/office/drawing/2014/main" val="3572010757"/>
                    </a:ext>
                  </a:extLst>
                </a:gridCol>
              </a:tblGrid>
              <a:tr h="116739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                 классы</a:t>
                      </a:r>
                      <a:endParaRPr lang="ru-RU" sz="16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предметы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1-4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22888481"/>
                  </a:ext>
                </a:extLst>
              </a:tr>
              <a:tr h="6928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Каждый урок 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5244533"/>
                  </a:ext>
                </a:extLst>
              </a:tr>
              <a:tr h="6928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Литература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32836273"/>
                  </a:ext>
                </a:extLst>
              </a:tr>
              <a:tr h="6928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Каждый урок 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7347755"/>
                  </a:ext>
                </a:extLst>
              </a:tr>
              <a:tr h="6928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Окружающий мир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7276701"/>
                  </a:ext>
                </a:extLst>
              </a:tr>
            </a:tbl>
          </a:graphicData>
        </a:graphic>
      </p:graphicFrame>
      <p:sp>
        <p:nvSpPr>
          <p:cNvPr id="6" name="Line 4"/>
          <p:cNvSpPr>
            <a:spLocks noChangeShapeType="1"/>
          </p:cNvSpPr>
          <p:nvPr/>
        </p:nvSpPr>
        <p:spPr bwMode="auto">
          <a:xfrm flipH="1" flipV="1">
            <a:off x="2361464" y="2120409"/>
            <a:ext cx="4241558" cy="72829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>
            <a:off x="2317017" y="2158512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67193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9424" y="1265735"/>
            <a:ext cx="1119260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Учитель помечает ошибки следующим образом:</a:t>
            </a: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подчёркивает ошибку,</a:t>
            </a: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зачёркивает ошибку,</a:t>
            </a: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подписывает правильный ответ,</a:t>
            </a: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выносит поясняющие пометки на поля:</a:t>
            </a: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«галочка» - пунктуационная ошибка,</a:t>
            </a: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«палочка» - орфографическая ошибка,</a:t>
            </a: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Г – грамматические ошибки,</a:t>
            </a: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«зет» - оформление нового абзаца,</a:t>
            </a: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Ф – «эф» - фактическая ошибка,</a:t>
            </a: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Р – «эр» -речевая ошибка.</a:t>
            </a:r>
            <a:endParaRPr lang="ru-RU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07933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9861" y="96716"/>
            <a:ext cx="9724293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400" b="1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Цели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введения единого орфографического режима в общеобразовательном учреждении:</a:t>
            </a:r>
            <a:endParaRPr lang="ru-RU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SymbolMT"/>
                <a:cs typeface="Times New Roman" panose="02020603050405020304" pitchFamily="18" charset="0"/>
              </a:rPr>
              <a:t>- 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условий для воспитания у обучающихся бережного отношения к русскому языку как национальному достоянию народов России;</a:t>
            </a:r>
            <a:endParaRPr lang="ru-RU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SymbolMT"/>
                <a:cs typeface="Times New Roman" panose="02020603050405020304" pitchFamily="18" charset="0"/>
              </a:rPr>
              <a:t>- 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повышение качества школьного воспитания.</a:t>
            </a:r>
            <a:endParaRPr lang="ru-RU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400" b="1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введения единого орфографического режима в общеобразовательном учреждении:</a:t>
            </a:r>
            <a:endParaRPr lang="ru-RU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SymbolMT"/>
                <a:cs typeface="Times New Roman" panose="02020603050405020304" pitchFamily="18" charset="0"/>
              </a:rPr>
              <a:t>- 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повышение орфографической и пунктуационной грамотности учащихся и педагогических работников;</a:t>
            </a:r>
            <a:endParaRPr lang="ru-RU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SymbolMT"/>
                <a:cs typeface="Times New Roman" panose="02020603050405020304" pitchFamily="18" charset="0"/>
              </a:rPr>
              <a:t>- 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воспитание речевой культуры обучающихся общими усилиями педагогических работников общеобразовательного учреждения;</a:t>
            </a:r>
            <a:endParaRPr lang="ru-RU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SymbolMT"/>
                <a:cs typeface="Times New Roman" panose="02020603050405020304" pitchFamily="18" charset="0"/>
              </a:rPr>
              <a:t>- 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эстетическое воспитание школьников, привитие эстетического вкуса;</a:t>
            </a:r>
            <a:endParaRPr lang="ru-RU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SymbolMT"/>
                <a:cs typeface="Times New Roman" panose="02020603050405020304" pitchFamily="18" charset="0"/>
              </a:rPr>
              <a:t>- 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морально-этических норм поведения обучающихся через овладение ими культурой речи.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8804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97977" y="103138"/>
            <a:ext cx="1010236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Предусматриваются следующие типы письменных работ в тетради:</a:t>
            </a:r>
            <a:endParaRPr lang="ru-RU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классная работа,</a:t>
            </a:r>
            <a:endParaRPr lang="ru-RU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домашняя работа,</a:t>
            </a:r>
            <a:endParaRPr lang="ru-RU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контрольная работа,</a:t>
            </a:r>
            <a:endParaRPr lang="ru-RU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творческая работа (формы: сочинение, изложение, эссе, рецензия и т.д.),</a:t>
            </a:r>
            <a:endParaRPr lang="ru-RU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лабораторная, практическая  работа.</a:t>
            </a:r>
            <a:endParaRPr lang="ru-RU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r>
              <a:rPr lang="ru-RU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соответствие с этим тетради могут делиться по назначению:</a:t>
            </a:r>
            <a:endParaRPr lang="ru-RU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рабочие тетради (для классных и домашних работ),</a:t>
            </a:r>
            <a:endParaRPr lang="ru-RU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тетради для контрольных работ,</a:t>
            </a:r>
            <a:endParaRPr lang="ru-RU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тетради для творческих работ,</a:t>
            </a:r>
            <a:endParaRPr lang="ru-RU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тетради для лабораторных и практических  работ.</a:t>
            </a:r>
            <a:endParaRPr lang="ru-RU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2178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680906"/>
              </p:ext>
            </p:extLst>
          </p:nvPr>
        </p:nvGraphicFramePr>
        <p:xfrm>
          <a:off x="1261551" y="5134707"/>
          <a:ext cx="10058401" cy="7649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87539">
                  <a:extLst>
                    <a:ext uri="{9D8B030D-6E8A-4147-A177-3AD203B41FA5}">
                      <a16:colId xmlns:a16="http://schemas.microsoft.com/office/drawing/2014/main" val="323128762"/>
                    </a:ext>
                  </a:extLst>
                </a:gridCol>
                <a:gridCol w="1756095">
                  <a:extLst>
                    <a:ext uri="{9D8B030D-6E8A-4147-A177-3AD203B41FA5}">
                      <a16:colId xmlns:a16="http://schemas.microsoft.com/office/drawing/2014/main" val="1435970340"/>
                    </a:ext>
                  </a:extLst>
                </a:gridCol>
                <a:gridCol w="2132327">
                  <a:extLst>
                    <a:ext uri="{9D8B030D-6E8A-4147-A177-3AD203B41FA5}">
                      <a16:colId xmlns:a16="http://schemas.microsoft.com/office/drawing/2014/main" val="1043268175"/>
                    </a:ext>
                  </a:extLst>
                </a:gridCol>
                <a:gridCol w="1645748">
                  <a:extLst>
                    <a:ext uri="{9D8B030D-6E8A-4147-A177-3AD203B41FA5}">
                      <a16:colId xmlns:a16="http://schemas.microsoft.com/office/drawing/2014/main" val="1500068129"/>
                    </a:ext>
                  </a:extLst>
                </a:gridCol>
                <a:gridCol w="2036692">
                  <a:extLst>
                    <a:ext uri="{9D8B030D-6E8A-4147-A177-3AD203B41FA5}">
                      <a16:colId xmlns:a16="http://schemas.microsoft.com/office/drawing/2014/main" val="2570625798"/>
                    </a:ext>
                  </a:extLst>
                </a:gridCol>
              </a:tblGrid>
              <a:tr h="7649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24 - 48 листов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780118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5862869"/>
              </p:ext>
            </p:extLst>
          </p:nvPr>
        </p:nvGraphicFramePr>
        <p:xfrm>
          <a:off x="1261551" y="904877"/>
          <a:ext cx="10058400" cy="43066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87539">
                  <a:extLst>
                    <a:ext uri="{9D8B030D-6E8A-4147-A177-3AD203B41FA5}">
                      <a16:colId xmlns:a16="http://schemas.microsoft.com/office/drawing/2014/main" val="3160527834"/>
                    </a:ext>
                  </a:extLst>
                </a:gridCol>
                <a:gridCol w="1756095">
                  <a:extLst>
                    <a:ext uri="{9D8B030D-6E8A-4147-A177-3AD203B41FA5}">
                      <a16:colId xmlns:a16="http://schemas.microsoft.com/office/drawing/2014/main" val="1391213967"/>
                    </a:ext>
                  </a:extLst>
                </a:gridCol>
                <a:gridCol w="2132326">
                  <a:extLst>
                    <a:ext uri="{9D8B030D-6E8A-4147-A177-3AD203B41FA5}">
                      <a16:colId xmlns:a16="http://schemas.microsoft.com/office/drawing/2014/main" val="3600324256"/>
                    </a:ext>
                  </a:extLst>
                </a:gridCol>
                <a:gridCol w="1645748">
                  <a:extLst>
                    <a:ext uri="{9D8B030D-6E8A-4147-A177-3AD203B41FA5}">
                      <a16:colId xmlns:a16="http://schemas.microsoft.com/office/drawing/2014/main" val="2982965999"/>
                    </a:ext>
                  </a:extLst>
                </a:gridCol>
                <a:gridCol w="2036692">
                  <a:extLst>
                    <a:ext uri="{9D8B030D-6E8A-4147-A177-3AD203B41FA5}">
                      <a16:colId xmlns:a16="http://schemas.microsoft.com/office/drawing/2014/main" val="4010819720"/>
                    </a:ext>
                  </a:extLst>
                </a:gridCol>
              </a:tblGrid>
              <a:tr h="158323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типы тетрадей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предметы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Рабочая тетрадь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Тетрадь для контрольных работ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Тетрадь для творческих работ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Тетрадь для лабораторных,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практических работ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52487188"/>
                  </a:ext>
                </a:extLst>
              </a:tr>
              <a:tr h="7917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 язык (начальная школа)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листов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листов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28202719"/>
                  </a:ext>
                </a:extLst>
              </a:tr>
              <a:tr h="7917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 (начальная школа)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листов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листов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3840280"/>
                  </a:ext>
                </a:extLst>
              </a:tr>
              <a:tr h="10631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Окружающий мир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(начальная школа)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62520740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008438" y="29289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Line 1"/>
          <p:cNvSpPr>
            <a:spLocks noChangeShapeType="1"/>
          </p:cNvSpPr>
          <p:nvPr/>
        </p:nvSpPr>
        <p:spPr bwMode="auto">
          <a:xfrm>
            <a:off x="1261550" y="904876"/>
            <a:ext cx="2483363" cy="154304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11838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68415" y="983224"/>
            <a:ext cx="8414238" cy="4520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ТЕТРАДЬ </a:t>
            </a:r>
            <a:endParaRPr lang="ru-RU" sz="28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для___________________________________________ </a:t>
            </a:r>
            <a:endParaRPr lang="ru-RU" sz="28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(назначение: контрольных работ, творческих и т.п.) </a:t>
            </a:r>
            <a:endParaRPr lang="ru-RU" sz="28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__________________________________________ </a:t>
            </a:r>
            <a:endParaRPr lang="ru-RU" sz="28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(название предмета) </a:t>
            </a:r>
            <a:endParaRPr lang="ru-RU" sz="28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учении (ка,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цы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______ класса МБОУ «ЛИЦЕЙ № 6» </a:t>
            </a:r>
            <a:endParaRPr lang="ru-RU" sz="28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 </a:t>
            </a:r>
            <a:endParaRPr lang="ru-RU" sz="28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 Ф.И. в родительном падеже) </a:t>
            </a:r>
            <a:endParaRPr lang="ru-RU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44027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15989" y="1681867"/>
            <a:ext cx="9190161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в тетрадях по русскому языку в 1-3 классах и математике  в 1-4 классах в соответствии с образцом : </a:t>
            </a:r>
            <a:r>
              <a:rPr lang="ru-RU" sz="3200" b="1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 мая </a:t>
            </a:r>
            <a:endParaRPr lang="ru-RU" sz="3200" b="1" u="sng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в тетрадях по русскому языку  – прописью по центру в 4-11 классах: </a:t>
            </a:r>
            <a:r>
              <a:rPr lang="ru-RU" sz="3200" b="1" i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Двадцать четвёртое </a:t>
            </a:r>
            <a:r>
              <a:rPr lang="ru-RU" sz="3200" b="1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мая </a:t>
            </a:r>
            <a:endParaRPr lang="ru-RU" sz="3200" b="1" u="sng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3748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23393" y="1318344"/>
            <a:ext cx="7640515" cy="405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по 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математике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начинать писать с самой верхней полной клетки, между домашней и классной работой пропускать 4 клетки;</a:t>
            </a:r>
            <a:endParaRPr lang="ru-RU" sz="28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по русскому языку – начинать писать со 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второй строчки, строчки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внутри одной работы не пропускаются, между домашней и классной работой – оставляются 2 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строчки,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текст каждой новой работы начинается с красной строки.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21348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90346" y="319748"/>
            <a:ext cx="8792308" cy="653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столбики слова выписываются с маленькой буквы, запятые не ставятся. </a:t>
            </a:r>
            <a:endParaRPr lang="ru-RU" sz="28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строчку слова выписываются следующим образом: первое с прописной, остальные со строчной буквы, запятая ставится, в конце точка.</a:t>
            </a:r>
            <a:endParaRPr lang="ru-RU" sz="28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Словосочетания пишутся с маленькой 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буквы, каждое с новой строки. </a:t>
            </a:r>
            <a:endParaRPr lang="ru-RU" sz="28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Спряжение глаголов обозначается римскими цифрами, склонение – арабскими цифрами. </a:t>
            </a:r>
            <a:endParaRPr lang="ru-RU" sz="28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 существительных обозначается маленькими буквами (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м.р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endParaRPr lang="ru-RU" sz="28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 виды разбора выполняются так, как указано в учебниках.</a:t>
            </a:r>
            <a:endParaRPr lang="ru-RU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34156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95247" y="1914436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ru-RU" sz="28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Недопустимо:</a:t>
            </a:r>
            <a:endParaRPr lang="ru-RU" sz="2800" b="1" u="sng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   использование корректора,</a:t>
            </a:r>
            <a:endParaRPr lang="ru-RU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   заключение ошибки в знак «скобки»,</a:t>
            </a:r>
            <a:endParaRPr lang="ru-RU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   перечёркивание ошибки несколько раз.</a:t>
            </a:r>
            <a:endParaRPr lang="ru-RU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7807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52</TotalTime>
  <Words>632</Words>
  <Application>Microsoft Office PowerPoint</Application>
  <PresentationFormat>Широкоэкранный</PresentationFormat>
  <Paragraphs>111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SymbolMT</vt:lpstr>
      <vt:lpstr>Times New Roman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ПК</dc:creator>
  <cp:lastModifiedBy>ПК</cp:lastModifiedBy>
  <cp:revision>23</cp:revision>
  <dcterms:created xsi:type="dcterms:W3CDTF">2021-03-22T13:21:34Z</dcterms:created>
  <dcterms:modified xsi:type="dcterms:W3CDTF">2021-03-23T13:05:38Z</dcterms:modified>
</cp:coreProperties>
</file>